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0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64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8F00"/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6"/>
    <p:restoredTop sz="95735"/>
  </p:normalViewPr>
  <p:slideViewPr>
    <p:cSldViewPr snapToGrid="0" snapToObjects="1">
      <p:cViewPr varScale="1">
        <p:scale>
          <a:sx n="108" d="100"/>
          <a:sy n="108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F37BFBC-E46B-7541-B893-C5355FCBC941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6135945-3954-D841-8D81-6CB8B6D68E4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824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BFBC-E46B-7541-B893-C5355FCBC941}" type="datetimeFigureOut">
              <a:rPr lang="en-US" smtClean="0"/>
              <a:t>10/7/23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5945-3954-D841-8D81-6CB8B6D68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2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BFBC-E46B-7541-B893-C5355FCBC941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5945-3954-D841-8D81-6CB8B6D68E4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211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BFBC-E46B-7541-B893-C5355FCBC941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5945-3954-D841-8D81-6CB8B6D68E4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483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BFBC-E46B-7541-B893-C5355FCBC941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5945-3954-D841-8D81-6CB8B6D68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81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BFBC-E46B-7541-B893-C5355FCBC941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5945-3954-D841-8D81-6CB8B6D68E4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707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BFBC-E46B-7541-B893-C5355FCBC941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5945-3954-D841-8D81-6CB8B6D68E4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496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BFBC-E46B-7541-B893-C5355FCBC941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5945-3954-D841-8D81-6CB8B6D68E4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031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BFBC-E46B-7541-B893-C5355FCBC941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5945-3954-D841-8D81-6CB8B6D68E4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36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BFBC-E46B-7541-B893-C5355FCBC941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5945-3954-D841-8D81-6CB8B6D68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5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BFBC-E46B-7541-B893-C5355FCBC941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5945-3954-D841-8D81-6CB8B6D68E4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65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BFBC-E46B-7541-B893-C5355FCBC941}" type="datetimeFigureOut">
              <a:rPr lang="en-US" smtClean="0"/>
              <a:t>10/7/23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5945-3954-D841-8D81-6CB8B6D68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1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BFBC-E46B-7541-B893-C5355FCBC941}" type="datetimeFigureOut">
              <a:rPr lang="en-US" smtClean="0"/>
              <a:t>10/7/23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5945-3954-D841-8D81-6CB8B6D68E4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93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BFBC-E46B-7541-B893-C5355FCBC941}" type="datetimeFigureOut">
              <a:rPr lang="en-US" smtClean="0"/>
              <a:t>10/7/23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5945-3954-D841-8D81-6CB8B6D68E4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208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BFBC-E46B-7541-B893-C5355FCBC941}" type="datetimeFigureOut">
              <a:rPr lang="en-US" smtClean="0"/>
              <a:t>10/7/23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5945-3954-D841-8D81-6CB8B6D68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5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BFBC-E46B-7541-B893-C5355FCBC941}" type="datetimeFigureOut">
              <a:rPr lang="en-US" smtClean="0"/>
              <a:t>10/7/23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5945-3954-D841-8D81-6CB8B6D68E4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359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BFBC-E46B-7541-B893-C5355FCBC941}" type="datetimeFigureOut">
              <a:rPr lang="en-US" smtClean="0"/>
              <a:t>10/7/23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5945-3954-D841-8D81-6CB8B6D68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37BFBC-E46B-7541-B893-C5355FCBC941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135945-3954-D841-8D81-6CB8B6D68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9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  <p:sldLayoutId id="2147483965" r:id="rId15"/>
    <p:sldLayoutId id="2147483966" r:id="rId16"/>
    <p:sldLayoutId id="21474839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iceL2@ohio.edu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0D9D-C086-2B4A-82B0-42A4B26ED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5800"/>
            <a:ext cx="9144000" cy="370895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en-US" sz="4000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en-US" sz="4000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en-US" sz="4000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en-US" sz="4000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en-US" sz="40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en-US" sz="4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endParaRPr lang="en-US" sz="146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546FC-0178-1343-AC1A-FB71E23D9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9195" y="3670874"/>
            <a:ext cx="2564424" cy="78916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Linda J. Rice, Ph.D.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Department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E811A2-BF9C-0E43-AC3C-BC79EC1E5EAC}"/>
              </a:ext>
            </a:extLst>
          </p:cNvPr>
          <p:cNvSpPr txBox="1"/>
          <p:nvPr/>
        </p:nvSpPr>
        <p:spPr>
          <a:xfrm>
            <a:off x="2452088" y="4095717"/>
            <a:ext cx="2564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4E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OCTEO Fall Conference</a:t>
            </a:r>
          </a:p>
          <a:p>
            <a:pPr algn="ctr"/>
            <a:r>
              <a:rPr lang="en-US" sz="1600" dirty="0">
                <a:solidFill>
                  <a:srgbClr val="4E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12, 2023 </a:t>
            </a:r>
          </a:p>
          <a:p>
            <a:pPr algn="ctr"/>
            <a:r>
              <a:rPr lang="en-US" sz="1600" dirty="0">
                <a:solidFill>
                  <a:srgbClr val="4E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1:10 – 2:00 p.m.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5CB6E6-DE22-D7B9-2F26-99B96EB4CA21}"/>
              </a:ext>
            </a:extLst>
          </p:cNvPr>
          <p:cNvSpPr txBox="1"/>
          <p:nvPr/>
        </p:nvSpPr>
        <p:spPr>
          <a:xfrm>
            <a:off x="2353917" y="2039008"/>
            <a:ext cx="74841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Daily Quizzes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Homework: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Reinstating Routine Accountability Post-Pandemic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200" dirty="0"/>
          </a:p>
        </p:txBody>
      </p:sp>
      <p:pic>
        <p:nvPicPr>
          <p:cNvPr id="1028" name="Picture 4" descr="Ohio University - Wikipedia">
            <a:extLst>
              <a:ext uri="{FF2B5EF4-FFF2-40B4-BE49-F238E27FC236}">
                <a16:creationId xmlns:a16="http://schemas.microsoft.com/office/drawing/2014/main" id="{6AA0D6FA-A886-95E6-6C1E-01EE6AFAE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62" y="3642565"/>
            <a:ext cx="1569660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381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EF82-3358-BF99-4213-628AA4FD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6: Story Discussion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EECDE-020B-7248-EDCB-FD3226934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89274" cy="36419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Purpose—helps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students review the text and focuses their attention on how authors develop characters whose actions and relationships are believable.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Column Row Labels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Character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Four Word Describing Character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Character Feels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Character Needs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Character Fears 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Additional Guidelines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quote in each row (stay rooted in the text)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Symbol to represent character (help students think symbolically)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pictures optional (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creativity; aesthetics)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Related Writing Assignment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—3 questions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see handout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 omit this if you want the preparatory assignment to be shorter</a:t>
            </a:r>
            <a:endParaRPr lang="en-US" sz="1800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A2BA5E-B07C-911A-98F6-ED8256E15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006" y="3285527"/>
            <a:ext cx="2893674" cy="281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75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4A32F-E1EF-B4FC-B633-71F2BB233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7: Story Portrait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B98A3-0B16-D741-A463-8B8713AC6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877909" cy="331893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—to help students focus on the main point of a book (or other reading) and represent their understanding in a one-page graphic design that resembles a picture or portrait. 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Instructions and Components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—see handout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drawing of a person at a desk&#10;&#10;Description automatically generated">
            <a:extLst>
              <a:ext uri="{FF2B5EF4-FFF2-40B4-BE49-F238E27FC236}">
                <a16:creationId xmlns:a16="http://schemas.microsoft.com/office/drawing/2014/main" id="{64652D5A-8BEB-FC6C-0CF3-2A1136CB2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636" y="1971464"/>
            <a:ext cx="3373820" cy="425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68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EA2068-05A8-974E-8A6F-86F4E2F06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4737" y="2489122"/>
            <a:ext cx="1846385" cy="24618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30187-4C7E-554E-9831-55C093F3F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word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0280E0-B85E-5A46-AD55-E67AC7E7ED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08729" y="5030095"/>
            <a:ext cx="2427452" cy="66010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2200" dirty="0"/>
              <a:t>Linda J. Rice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4E8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RiceL2@ohio.edu</a:t>
            </a:r>
            <a:endParaRPr lang="en-US" dirty="0">
              <a:solidFill>
                <a:srgbClr val="4E8F00"/>
              </a:solidFill>
            </a:endParaRP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 algn="ctr">
              <a:buNone/>
            </a:pPr>
            <a:endParaRPr lang="en-US" sz="17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D75F0-0974-A74A-82F4-3D25134B7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5819" y="2568205"/>
            <a:ext cx="6852910" cy="3186209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Engage students every class.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them build practices necessary for being effective teachers by regularly having them prepare in advance of every class.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 the prep work—can be simple but shows what they do counts.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the classroom a place of motivation and encouragement for staying engaged and showing ownership of learning.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3000" dirty="0">
              <a:solidFill>
                <a:srgbClr val="009051"/>
              </a:solidFill>
            </a:endParaRP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green logo with a building in the middle&#10;&#10;Description automatically generated">
            <a:extLst>
              <a:ext uri="{FF2B5EF4-FFF2-40B4-BE49-F238E27FC236}">
                <a16:creationId xmlns:a16="http://schemas.microsoft.com/office/drawing/2014/main" id="{84BD230F-F24D-67E5-8F1F-42A337C85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9262" y="5545814"/>
            <a:ext cx="1846386" cy="66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38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5E2F43-3CF3-ACF0-AB44-10D600A0C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C4830EB-17C1-EF4F-BA2A-18F9A51A0F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strategies do you use to help ensure students show ownership for learning?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strategies do you use to hold students accountable for coming to class prepared on a regular basis?</a:t>
            </a:r>
          </a:p>
        </p:txBody>
      </p:sp>
      <p:pic>
        <p:nvPicPr>
          <p:cNvPr id="3" name="Picture 2" descr="A green and white outline of a state&#10;&#10;Description automatically generated">
            <a:extLst>
              <a:ext uri="{FF2B5EF4-FFF2-40B4-BE49-F238E27FC236}">
                <a16:creationId xmlns:a16="http://schemas.microsoft.com/office/drawing/2014/main" id="{BFCC6253-CBFB-C685-1407-4F5F00373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682" y="2077132"/>
            <a:ext cx="1143657" cy="110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01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B8F90-602F-9D43-A94D-503D3486C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FA14D-262D-A149-814B-C8835FE07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 of re-engaging, particularly for pre-service teachers who will one day be expected to show up in person daily and well prepared, is reinstating strategies that promote routine accountability. 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34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EC9D2-C1A3-004C-B3C1-A7D77A11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 Picture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467FE-10B4-3D4C-9578-FB5F5ED44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need to do what we can to engage students in the learning process.</a:t>
            </a:r>
          </a:p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Help develop habits necessary to being effective teachers—regular, ongoing, careful preparation</a:t>
            </a:r>
          </a:p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Take ownership (accountability) in their learning</a:t>
            </a:r>
          </a:p>
          <a:p>
            <a:pPr marL="0" indent="0"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Effective teachers, from pre-K to college, know that our daily preparation is fundamentally linked to our students’ success or failure. (teacher efficacy)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Believing in 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eaching as a profession—an area with a specialized body of knowledge and pedagogical expertise that requires distinct education and training—means that what know and how we impart what we want students to learn matters a great deal.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51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EA2D-3E39-CD43-84B3-1ED57313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we mean by Accountability?</a:t>
            </a:r>
            <a:b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(recommended article from University of Indiana Bloomington)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60E4E-EABD-B342-8B66-CD9FB9A08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Students coming to class prepared so that they can participate fully and benefit from what’s going on in class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 with content in ways that help them learn and retain it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Tasks can be small like writing a few sentences in response to a prompt or preparing for a quiz, or they can be more in-depth. 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important to define learning goals and to </a:t>
            </a:r>
            <a:r>
              <a:rPr lang="en-US" u="sng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assign a grade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grade indicates a seriousness, an expectation that the preparatory work matters; it literally counts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94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0CE27-002C-9541-B846-AD83A00A4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Seven Specific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9AF25-3EF4-3645-AA23-A5546506A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Five of the seven examples are rooted in literary texts. </a:t>
            </a:r>
          </a:p>
          <a:p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 part of this presentation, we will consider how these can be modified so as to be applicable to informational texts that may be more common in some teacher preparation courses. </a:t>
            </a:r>
          </a:p>
          <a:p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aim of all of these activities and assignments is to </a:t>
            </a:r>
            <a:r>
              <a:rPr lang="en-US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help hold students accountable for reading so they show up prepared to engage and learn.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828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EF871-46CF-DA41-A6F6-8F0311621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 1 &amp;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CF63C-16DF-A046-AC58-B6561122B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 Quizzes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 Questions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53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734CA-F9FA-CF48-B53F-7A1F9CBF3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3: Focal Judgments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AC13E-1052-6F4C-9223-CA17A1AF5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Promotes close reading of a text (see handout)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Phrase &amp; Passages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Reflection on learning</a:t>
            </a:r>
          </a:p>
        </p:txBody>
      </p:sp>
    </p:spTree>
    <p:extLst>
      <p:ext uri="{BB962C8B-B14F-4D97-AF65-F5344CB8AC3E}">
        <p14:creationId xmlns:p14="http://schemas.microsoft.com/office/powerpoint/2010/main" val="1557969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9B078-7194-E443-B8DC-294ABC7A2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4: T-Chart</a:t>
            </a:r>
            <a:b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EFA91-5984-084C-8CAC-770333B8B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Examine ideas side-by-side using “looks like” and “sounds like” (see handout)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white text box with black text&#10;&#10;Description automatically generated">
            <a:extLst>
              <a:ext uri="{FF2B5EF4-FFF2-40B4-BE49-F238E27FC236}">
                <a16:creationId xmlns:a16="http://schemas.microsoft.com/office/drawing/2014/main" id="{504174F3-065B-57D5-D08F-FA035D869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167763"/>
            <a:ext cx="6837680" cy="297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86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59E0C-8718-8A9F-B352-DD60F1E31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5: Coat of Arms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B45DC-5FC7-9C48-3D8A-AF5640FB4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Purpose—use symbolic thinking when looking at a text</a:t>
            </a:r>
          </a:p>
          <a:p>
            <a:pPr marL="0" indent="0">
              <a:buNone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parts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 Frames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Coat of Arms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paper explaining symbols</a:t>
            </a:r>
          </a:p>
          <a:p>
            <a:pPr marL="0" indent="0"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(you can make this optional if you want to keep the assignment shorter)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(see handout)</a:t>
            </a:r>
          </a:p>
        </p:txBody>
      </p:sp>
      <p:pic>
        <p:nvPicPr>
          <p:cNvPr id="5" name="Picture 4" descr="A drawing of a shield with different drawings&#10;&#10;Description automatically generated with medium confidence">
            <a:extLst>
              <a:ext uri="{FF2B5EF4-FFF2-40B4-BE49-F238E27FC236}">
                <a16:creationId xmlns:a16="http://schemas.microsoft.com/office/drawing/2014/main" id="{8A76AE1E-EE90-9800-8B17-1C2D2EBD5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583" y="2816860"/>
            <a:ext cx="3096620" cy="2799080"/>
          </a:xfrm>
          <a:prstGeom prst="rect">
            <a:avLst/>
          </a:prstGeom>
        </p:spPr>
      </p:pic>
      <p:pic>
        <p:nvPicPr>
          <p:cNvPr id="7" name="Picture 6" descr="A coat of arms with text&#10;&#10;Description automatically generated">
            <a:extLst>
              <a:ext uri="{FF2B5EF4-FFF2-40B4-BE49-F238E27FC236}">
                <a16:creationId xmlns:a16="http://schemas.microsoft.com/office/drawing/2014/main" id="{6BD45251-7B7A-C30A-CAEA-0F199ADDD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450" y="3188971"/>
            <a:ext cx="2472183" cy="230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51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{D3445694-A048-C04E-AB9C-E80259DDC7E5}tf10001064</Template>
  <TotalTime>151</TotalTime>
  <Words>714</Words>
  <Application>Microsoft Macintosh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Garamond</vt:lpstr>
      <vt:lpstr>Symbol</vt:lpstr>
      <vt:lpstr>Times New Roman</vt:lpstr>
      <vt:lpstr>Organic</vt:lpstr>
      <vt:lpstr>      </vt:lpstr>
      <vt:lpstr>Focus</vt:lpstr>
      <vt:lpstr> Big Picture </vt:lpstr>
      <vt:lpstr>What do we mean by Accountability? (recommended article from University of Indiana Bloomington)</vt:lpstr>
      <vt:lpstr>Seven Specific Strategies</vt:lpstr>
      <vt:lpstr>Strategies 1 &amp; 2</vt:lpstr>
      <vt:lpstr>Strategy 3: Focal Judgments</vt:lpstr>
      <vt:lpstr>Strategy 4: T-Chart </vt:lpstr>
      <vt:lpstr>Strategy 5: Coat of Arms</vt:lpstr>
      <vt:lpstr>Strategy 6: Story Discussion Grid</vt:lpstr>
      <vt:lpstr>Strategy 7: Story Portrait</vt:lpstr>
      <vt:lpstr>Final word</vt:lpstr>
      <vt:lpstr>Discussion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Various Approaches to Attendance and Connections between Attendance and Engagement </dc:title>
  <dc:creator>Rice, Linda</dc:creator>
  <cp:lastModifiedBy>Rice, Linda</cp:lastModifiedBy>
  <cp:revision>9</cp:revision>
  <dcterms:created xsi:type="dcterms:W3CDTF">2022-04-12T14:23:50Z</dcterms:created>
  <dcterms:modified xsi:type="dcterms:W3CDTF">2023-10-07T20:11:45Z</dcterms:modified>
</cp:coreProperties>
</file>